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75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1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99E240E-E7E9-4702-B366-0D6FEEACB87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0605915-7986-4370-BB8B-974ACED1F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625" y="1770062"/>
            <a:ext cx="8045450" cy="4097338"/>
          </a:xfrm>
          <a:noFill/>
        </p:spPr>
        <p:txBody>
          <a:bodyPr anchor="ctr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22C280-A51C-4C77-8C47-5A90A66BD775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97026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69015" y="6474804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CD5678-D095-48D7-B82C-380C4A0DA0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A logo of a republican committee&#10;&#10;Description automatically generated">
            <a:extLst>
              <a:ext uri="{FF2B5EF4-FFF2-40B4-BE49-F238E27FC236}">
                <a16:creationId xmlns:a16="http://schemas.microsoft.com/office/drawing/2014/main" id="{2423CA32-2934-CCB2-CF78-F32558097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32" y="189039"/>
            <a:ext cx="2887536" cy="28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0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BC6A-C0E6-42A2-8A5D-46C65BD07F67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1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7CBD-142C-4469-A06A-EF500E8F8F63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673" y="31024"/>
            <a:ext cx="6184654" cy="1325563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25625"/>
            <a:ext cx="8458200" cy="4351338"/>
          </a:xfrm>
        </p:spPr>
        <p:txBody>
          <a:bodyPr/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buFont typeface="Arial" panose="020B0604020202020204" pitchFamily="34" charset="0"/>
              <a:buChar char="‒"/>
              <a:tabLst>
                <a:tab pos="40005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8BA6-DD77-4108-9298-6E69A4FCB417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1825" y="6375401"/>
            <a:ext cx="2057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CD5678-D095-48D7-B82C-380C4A0DA0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logo of a republican committee&#10;&#10;Description automatically generated">
            <a:extLst>
              <a:ext uri="{FF2B5EF4-FFF2-40B4-BE49-F238E27FC236}">
                <a16:creationId xmlns:a16="http://schemas.microsoft.com/office/drawing/2014/main" id="{685683A1-F2E8-D6B8-AAF4-E5FDCEA61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0" y="142878"/>
            <a:ext cx="1123823" cy="11238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C9F3BC-77EE-F5E7-1C72-77E51A1BE673}"/>
              </a:ext>
            </a:extLst>
          </p:cNvPr>
          <p:cNvGrpSpPr/>
          <p:nvPr userDrawn="1"/>
        </p:nvGrpSpPr>
        <p:grpSpPr>
          <a:xfrm>
            <a:off x="1241425" y="1460500"/>
            <a:ext cx="6661150" cy="69850"/>
            <a:chOff x="1384300" y="1460500"/>
            <a:chExt cx="6661150" cy="698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3C3DA3-3C3E-4086-5275-ADD2C0A8210C}"/>
                </a:ext>
              </a:extLst>
            </p:cNvPr>
            <p:cNvCxnSpPr/>
            <p:nvPr userDrawn="1"/>
          </p:nvCxnSpPr>
          <p:spPr>
            <a:xfrm>
              <a:off x="1384300" y="1460500"/>
              <a:ext cx="65659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FDAC45-10A2-B852-3411-9D7BBEB5A3B0}"/>
                </a:ext>
              </a:extLst>
            </p:cNvPr>
            <p:cNvCxnSpPr/>
            <p:nvPr userDrawn="1"/>
          </p:nvCxnSpPr>
          <p:spPr>
            <a:xfrm>
              <a:off x="1479550" y="1530350"/>
              <a:ext cx="65659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A logo of a republican committee&#10;&#10;Description automatically generated">
            <a:extLst>
              <a:ext uri="{FF2B5EF4-FFF2-40B4-BE49-F238E27FC236}">
                <a16:creationId xmlns:a16="http://schemas.microsoft.com/office/drawing/2014/main" id="{00EA2954-79DF-0C2F-2E9B-C3A70A820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63" y="136524"/>
            <a:ext cx="1123823" cy="11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49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2570-715E-4C30-8EAD-953AB04CA11E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8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D2EC-8FD5-47EF-A6D8-0CB3666477BD}" type="datetime1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92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A275-6030-4BAE-99C4-B96718F4DA8C}" type="datetime1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1D7F-4DA3-4E12-A40E-94F14EE829B3}" type="datetime1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4A8F-8615-4F6C-B54E-8A49C18C8B8A}" type="datetime1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574C-763C-4C83-B195-B093D37FBDF2}" type="datetime1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FA18-F7AD-4FCB-9335-4AD03C7418C0}" type="datetime1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24AE7-4BD8-449C-8241-43928B14E736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5678-D095-48D7-B82C-380C4A0D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A41DCF-FC83-B2A8-C690-5770665EE9D5}"/>
              </a:ext>
            </a:extLst>
          </p:cNvPr>
          <p:cNvSpPr txBox="1"/>
          <p:nvPr/>
        </p:nvSpPr>
        <p:spPr>
          <a:xfrm>
            <a:off x="419101" y="3396734"/>
            <a:ext cx="83343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Fauquier County Election Results and Analysis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659470-EA5F-ADFF-840A-18C57AC5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172-563B-FF9C-87D3-1BB07AA7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Election Results</a:t>
            </a:r>
            <a:br>
              <a:rPr lang="en-US" dirty="0"/>
            </a:br>
            <a:r>
              <a:rPr lang="en-US" dirty="0"/>
              <a:t>Fauquier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75E1-3450-E870-7CAD-E585803E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5B442-2CD0-95BD-5DF9-9348F2B19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9" t="29134" r="23225" b="10132"/>
          <a:stretch/>
        </p:blipFill>
        <p:spPr>
          <a:xfrm>
            <a:off x="606879" y="1695881"/>
            <a:ext cx="7905750" cy="50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172-563B-FF9C-87D3-1BB07AA7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Delegate Election Results</a:t>
            </a:r>
            <a:br>
              <a:rPr lang="en-US" dirty="0"/>
            </a:br>
            <a:r>
              <a:rPr lang="en-US" dirty="0"/>
              <a:t>Fauquier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75E1-3450-E870-7CAD-E585803E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F3652-50AA-C548-8036-1F4F03E74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1" t="28082" r="23211" b="13104"/>
          <a:stretch/>
        </p:blipFill>
        <p:spPr>
          <a:xfrm>
            <a:off x="493545" y="1633024"/>
            <a:ext cx="8126230" cy="51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6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172-563B-FF9C-87D3-1BB07AA7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Election Results</a:t>
            </a:r>
            <a:br>
              <a:rPr lang="en-US" dirty="0"/>
            </a:br>
            <a:r>
              <a:rPr lang="en-US" dirty="0"/>
              <a:t>Fauquier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75E1-3450-E870-7CAD-E585803E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1ED5F-9443-9766-A4A2-2A7F0A5A8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1" t="19145" r="17788" b="81"/>
          <a:stretch/>
        </p:blipFill>
        <p:spPr>
          <a:xfrm>
            <a:off x="993532" y="1613136"/>
            <a:ext cx="7168318" cy="51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0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172-563B-FF9C-87D3-1BB07AA7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Election Results</a:t>
            </a:r>
            <a:br>
              <a:rPr lang="en-US" dirty="0"/>
            </a:br>
            <a:r>
              <a:rPr lang="en-US" dirty="0"/>
              <a:t>Fauquier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75E1-3450-E870-7CAD-E585803E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B4016-E28D-2710-6135-C92E42859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4" t="10427" r="17500" b="9383"/>
          <a:stretch/>
        </p:blipFill>
        <p:spPr>
          <a:xfrm>
            <a:off x="916964" y="1626576"/>
            <a:ext cx="7335460" cy="5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1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172-563B-FF9C-87D3-1BB07AA7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Election Results</a:t>
            </a:r>
            <a:br>
              <a:rPr lang="en-US" dirty="0"/>
            </a:br>
            <a:r>
              <a:rPr lang="en-US" dirty="0"/>
              <a:t>Fauquier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75E1-3450-E870-7CAD-E585803E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48FC0-9B5C-E65E-85AC-4C91CEA39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26004" r="25865"/>
          <a:stretch/>
        </p:blipFill>
        <p:spPr>
          <a:xfrm>
            <a:off x="1565030" y="1591406"/>
            <a:ext cx="6023246" cy="52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172-563B-FF9C-87D3-1BB07AA7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Election Results</a:t>
            </a:r>
            <a:br>
              <a:rPr lang="en-US" dirty="0"/>
            </a:br>
            <a:r>
              <a:rPr lang="en-US" dirty="0"/>
              <a:t>Fauquier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75E1-3450-E870-7CAD-E585803E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27CC9-5A28-C287-C748-AA056733F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4" t="9805" r="31931" b="42331"/>
          <a:stretch/>
        </p:blipFill>
        <p:spPr>
          <a:xfrm>
            <a:off x="1219203" y="1679332"/>
            <a:ext cx="6692997" cy="50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9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172-563B-FF9C-87D3-1BB07AA7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Election Results</a:t>
            </a:r>
            <a:br>
              <a:rPr lang="en-US" dirty="0"/>
            </a:br>
            <a:r>
              <a:rPr lang="en-US" dirty="0"/>
              <a:t>Fauquier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75E1-3450-E870-7CAD-E585803E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0963E-4920-4E7B-8EE1-AE8D9E510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11" t="30171" r="25000"/>
          <a:stretch/>
        </p:blipFill>
        <p:spPr>
          <a:xfrm>
            <a:off x="1424353" y="1633170"/>
            <a:ext cx="6319023" cy="51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64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172-563B-FF9C-87D3-1BB07AA7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Election Results</a:t>
            </a:r>
            <a:br>
              <a:rPr lang="en-US" dirty="0"/>
            </a:br>
            <a:r>
              <a:rPr lang="en-US" dirty="0"/>
              <a:t>Fauquier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75E1-3450-E870-7CAD-E585803E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D9BB0-6C4A-3871-FD38-BE9ACFC04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2" t="42478" r="24711" b="7193"/>
          <a:stretch/>
        </p:blipFill>
        <p:spPr>
          <a:xfrm>
            <a:off x="416842" y="1662843"/>
            <a:ext cx="8313919" cy="48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AD7B-FD72-8A39-62F8-22B49DCF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Strategy –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B64E-B346-639E-2FFC-87D427E1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3" y="2047876"/>
            <a:ext cx="8353428" cy="39147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Convince as many low- to moderate-propensity Republican voters as possible to vote for Republican candidates in the 2023 election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Convince an increased number of Republicans to vote early or by absentee ballot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Ensure Fauquier County runs a “clean,” and fair 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620AF-B60D-B0B7-AEF9-A7A50042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3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AD7B-FD72-8A39-62F8-22B49DCF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Strategy –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B64E-B346-639E-2FFC-87D427E1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752600"/>
            <a:ext cx="8582024" cy="49529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Target voters in rural areas via four directed mailings that supported local and state Republican Candidates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Target voters in more densely populated areas via a concentrated door-knocking effort and a series of local events designed to support Republican candidates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Target potential Republican voters at precinct polling stations on election day and provide them with sample ballots that identified the candidates that the FCRC endorsed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Thoroughly train as many poll watchers as possible and position them at the most critical polling stations (as identified by the RPV and candidates)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F9CD3-DBEE-120F-FC85-54F37E25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1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AD7B-FD72-8A39-62F8-22B49DCF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Strategy –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B64E-B346-639E-2FFC-87D427E1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3" y="1924050"/>
            <a:ext cx="8448678" cy="4486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Budget of ~$10K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Voter data bases provided by the Candidates and the RPV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Two door-knocking apps: i360walk and Campaign Sidekick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FCRC-designed postcards/letter that supported our local/state candidates and promoted early/mail-in voting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Campaign handouts and signs provided by the candidates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Sample ballots that identified FCRC-endorsed candidates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CC7F6-C733-F18C-39CC-9B24446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1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AD7B-FD72-8A39-62F8-22B49DCF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 of FCRC’s GOTV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B64E-B346-639E-2FFC-87D427E1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58949"/>
            <a:ext cx="8458200" cy="50680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Door-Knocking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Over 2,000 doors knocked in Warrenton, Vint Hill, Bealeton, and Marshall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Door-knocking conducted by a cadre of 10-15 volunteers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Directed Mailing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Over 19,000 letters and postcards mailed out in support of Republican candidates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Directed mailings completed by a cadre of ~45 volunteers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Poll Working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Over 15,000 thousand sample ballots provided to prospective voters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All 24 polling stations manned for the entire day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Poll Watching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70% of polling stations (17) covered; all “critical” polling stations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320BA-4FCA-1D29-B674-36AFA0DA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6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AD7B-FD72-8A39-62F8-22B49DCF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Highlights of 2023 Election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B64E-B346-639E-2FFC-87D427E1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71650"/>
            <a:ext cx="8839200" cy="50553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Total Number of Voters:  26,774  (EV - 7,824 / ED - 16,691 / MA - 2,259)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More than one third of voters (37.7%) voted early or by mail-in ballot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/>
              <a:t>BUT</a:t>
            </a:r>
            <a:r>
              <a:rPr lang="en-US" dirty="0"/>
              <a:t> – Total represents </a:t>
            </a:r>
            <a:r>
              <a:rPr lang="en-US" i="1" u="sng" dirty="0"/>
              <a:t>less than half</a:t>
            </a:r>
            <a:r>
              <a:rPr lang="en-US" i="1" dirty="0"/>
              <a:t> </a:t>
            </a:r>
            <a:r>
              <a:rPr lang="en-US" dirty="0"/>
              <a:t>(48.4%) of county’s voters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2023 Republican voter turnout increased ~17% over 2019 election (the last election for local and state positions)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17 of 19 Republican state and local candidates won their races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16,537 (62%) voted for Republican Senate candidates (Reeves &amp; Segura)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17,034 (64%) voted for Republican Delegate candidates (Webert &amp; Higgins)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Precincts with the largest Republican voter turnout: (1) Waterloo, (2) New Baltimore, (3) Catlett, and (4) Vint Hill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Precincts with the largest percentage Republican votes: (1) Catlett (76%), (2) Opal (74%), (3) Lois (74%), (4) Kettle Run (72%), (5) Morrisville (72%)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E8ECF-F510-0048-B0D1-242733BC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6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AD7B-FD72-8A39-62F8-22B49DCF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Preliminary</a:t>
            </a:r>
            <a:r>
              <a:rPr lang="en-US" sz="4000" dirty="0"/>
              <a:t>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B64E-B346-639E-2FFC-87D427E1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33550"/>
            <a:ext cx="8839200" cy="49244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increase in directed mailings appeared to have a positive impact on Republican voter turnout – particularly in the rural areas of the county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Sample ballots continue to be very important on election day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Proximity to early polling stations makes a difference (i.e., Warrenton,  Bealeton, and Vint Hill) – need sample ballots at these sites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County Republicans still don’t want to take advantage of mail-in voting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Need to hone our door-knocking efforts; 1 day per week during campaign season doesn’t appear to be enough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96ABC-6132-A92B-51E0-8C5E2D10EB14}"/>
              </a:ext>
            </a:extLst>
          </p:cNvPr>
          <p:cNvSpPr/>
          <p:nvPr/>
        </p:nvSpPr>
        <p:spPr>
          <a:xfrm>
            <a:off x="752475" y="5810250"/>
            <a:ext cx="7353300" cy="8286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Bottom Line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We’re moving in the right direction but still have lots of room for improvement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28DF8-BCD6-CB0E-DB7A-60B166B2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5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2D00-F28A-8782-2CEE-8EA1659A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625" y="3065462"/>
            <a:ext cx="8045450" cy="2596198"/>
          </a:xfrm>
        </p:spPr>
        <p:txBody>
          <a:bodyPr>
            <a:normAutofit/>
          </a:bodyPr>
          <a:lstStyle/>
          <a:p>
            <a:r>
              <a:rPr lang="en-US" sz="6000" dirty="0"/>
              <a:t>Back-Up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BE0F4-48D6-4053-0ADE-3C25D918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172-563B-FF9C-87D3-1BB07AA7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Fauquier County</a:t>
            </a:r>
            <a:br>
              <a:rPr lang="en-US" dirty="0"/>
            </a:br>
            <a:r>
              <a:rPr lang="en-US" dirty="0"/>
              <a:t>Voter Turnout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875E1-3450-E870-7CAD-E585803E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5678-D095-48D7-B82C-380C4A0DA0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1FA9E-176E-872C-6A97-FC579B3AF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7" t="21966" r="13846" b="42137"/>
          <a:stretch/>
        </p:blipFill>
        <p:spPr>
          <a:xfrm>
            <a:off x="0" y="2473200"/>
            <a:ext cx="8929644" cy="2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5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7478</TotalTime>
  <Words>662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PowerPoint Presentation</vt:lpstr>
      <vt:lpstr>Strategy – Ends</vt:lpstr>
      <vt:lpstr>Strategy – Ways</vt:lpstr>
      <vt:lpstr>Strategy – Means</vt:lpstr>
      <vt:lpstr>Overview of FCRC’s GOTV Effort</vt:lpstr>
      <vt:lpstr>Highlights of 2023 Election Results</vt:lpstr>
      <vt:lpstr>Preliminary Insights</vt:lpstr>
      <vt:lpstr>Back-Up Slides</vt:lpstr>
      <vt:lpstr>Fauquier County Voter Turnout</vt:lpstr>
      <vt:lpstr>Senate Election Results Fauquier County</vt:lpstr>
      <vt:lpstr>Delegate Election Results Fauquier County</vt:lpstr>
      <vt:lpstr>Local Election Results Fauquier County</vt:lpstr>
      <vt:lpstr>Local Election Results Fauquier County</vt:lpstr>
      <vt:lpstr>Local Election Results Fauquier County</vt:lpstr>
      <vt:lpstr>Local Election Results Fauquier County</vt:lpstr>
      <vt:lpstr>Local Election Results Fauquier County</vt:lpstr>
      <vt:lpstr>Local Election Results Fauquier County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Hoffman</dc:creator>
  <cp:lastModifiedBy>Hugh Hoffman</cp:lastModifiedBy>
  <cp:revision>4</cp:revision>
  <cp:lastPrinted>2023-12-04T15:48:06Z</cp:lastPrinted>
  <dcterms:created xsi:type="dcterms:W3CDTF">2023-12-01T21:52:38Z</dcterms:created>
  <dcterms:modified xsi:type="dcterms:W3CDTF">2024-01-12T20:01:58Z</dcterms:modified>
</cp:coreProperties>
</file>